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2" r:id="rId4"/>
    <p:sldId id="261" r:id="rId5"/>
    <p:sldId id="260" r:id="rId6"/>
    <p:sldId id="265" r:id="rId7"/>
    <p:sldId id="266" r:id="rId8"/>
    <p:sldId id="267" r:id="rId9"/>
    <p:sldId id="263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4872B-57F6-479F-AC4E-42DE36343D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1039C7-0ED5-446C-8445-B64361A41C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D5DE0-2B55-4677-B256-2A8FFA928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2C626-B224-4C84-8834-88EA049D5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43475-F18F-4F79-91FF-F0E213BAA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21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B5836-5F9E-4C40-B45F-210381110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E1F06F-7F13-4873-AC16-4E1F5F17B1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FE40C-55DB-419D-BBC3-A2B696D4E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FFC9A-37B7-4855-AD2D-2404A4ED2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7BFEF-81E5-49AE-84EB-49D6236D5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469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3CBF51-017A-449C-A884-7299E90ADC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70D4B-9C7B-4687-AAA6-5B51979C43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13D4-628E-4030-A671-99D5EF5EA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EE1A1F-5D43-4AFC-B087-3B306CF03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1F913-BB54-4991-9513-0052A8623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373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02C6F-AE2D-45FC-A287-8A6A7AE8B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163F2-A988-415F-9A0F-1E19271C0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F56DD-9EC5-4D16-84A7-513D3E31A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F3E52-9B4D-4644-B989-956DFE4E1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937FF-9F03-447C-B76B-C4EB550C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950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208DE-5F7D-495D-905A-7FFCE83F8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249CC9-BE2C-412E-936D-ED63A92FA2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1FFBE-8318-4D4D-8B97-D4132B226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BA48C-A97C-4C85-A23E-027CE7D0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16999-BD01-4DD4-BEA8-25F910CA1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65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C034D-2C1D-445E-B91D-ED666602B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E748-F3A1-4209-AF08-2032FBF718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FA4D78-16A9-4FDF-929F-2427945CD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89601-8517-4C46-9814-A53269D39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CB26E-3E65-4861-9EBE-ECF38F606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E1A209-5654-4982-BB1D-73227D28C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503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B0BFD-EFF9-4902-A265-DB158A40E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6A224-D72B-4F1A-BD69-ECF19BF04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48D827-4A91-4CD3-955A-AEF2DB7F1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ADB560-CBFE-4748-B781-BCBEB5003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B00D5C-56B0-4D7A-B4C2-ACC72DA632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1C7CDB-1844-4F5E-856B-7C16E3059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CF6310-1156-4961-9CCA-167A78F8C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F5B6FA-2B91-4670-982C-C1C9BA53E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534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DD4D9-FA0E-432A-BCAC-C490F4F3A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50D0CC-85B6-4DBE-9419-60E2960D7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084775-522B-4335-A45E-A95C6108C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C189B-D358-47B3-BC43-A630543F7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003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74FE03-66E7-47A4-B43A-971532841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94C5F1-92F3-4EEE-A507-538F5B8A6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1902BC-3DDF-40F5-8805-1228221B1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54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F7ADB-1758-46D0-AC83-446421F0C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AF9E8-20B8-4511-87AC-C8C2EB216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81D26-58C0-43C9-A73D-7B8DEC1C44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D4C12-C035-44C2-94C7-E51E4E10B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D1F443-CFD6-49DE-903F-A2EDD42CC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5D3682-E9D1-453F-B5A9-565ED4679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058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763E1-06B8-4592-86A3-6E0611795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EFA025-B82B-4ACE-8CFF-284A6D273D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7265E9-CB81-4838-B029-B963BC0F2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CD699C-3BE9-48AA-B342-F4A1CD901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368997-41AA-4696-A35B-694ECA19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3A72B-9C54-44EE-AAC8-B91B93F9B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33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9CC58B-04E9-4570-81DE-785894902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486C5-27B2-4E95-89AB-11F240159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10536-B820-4679-A1D8-8E2C2F52F5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772717-A23D-4806-A9E5-3F3C3BAAFECF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BD188-2A1E-49CF-AB1A-177D764376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D2A31-D82F-44BD-B419-18BC4E3C21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781629-CFBA-4CB7-AFB5-82B9E07CB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537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91ABE-C12E-4810-852A-229A293DC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Original Questions</a:t>
            </a:r>
            <a:r>
              <a:rPr lang="en-US" dirty="0"/>
              <a:t>/</a:t>
            </a:r>
            <a:r>
              <a:rPr lang="en-US" dirty="0">
                <a:solidFill>
                  <a:schemeClr val="accent2"/>
                </a:solidFill>
              </a:rPr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BE468-F480-482E-9B4F-C2B498970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Is the response to N increasing over time?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Yes, yield at zero N is expected decrease overtime due to depletion of SOM, while genetic improvement will increase the yield potential at the high N rates and will follow statewide yield increases over time ~ 2bu/</a:t>
            </a:r>
            <a:r>
              <a:rPr lang="en-US" dirty="0" err="1">
                <a:solidFill>
                  <a:schemeClr val="accent2"/>
                </a:solidFill>
              </a:rPr>
              <a:t>yr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If yes is, which rate if either is causing the increase and why?</a:t>
            </a:r>
          </a:p>
          <a:p>
            <a:pPr lvl="1"/>
            <a:endParaRPr lang="en-US" dirty="0">
              <a:solidFill>
                <a:schemeClr val="accent2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Is variability around each rate equal per rotation?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Probably not, soil N supplied by mineralization is influenced heavily by soil temp and water availability. Suggesting that N supply and therefore N stress at zero N will have a greater impact on grain yield than at a high N rate where N stress is mitigated. </a:t>
            </a:r>
          </a:p>
        </p:txBody>
      </p:sp>
    </p:spTree>
    <p:extLst>
      <p:ext uri="{BB962C8B-B14F-4D97-AF65-F5344CB8AC3E}">
        <p14:creationId xmlns:p14="http://schemas.microsoft.com/office/powerpoint/2010/main" val="983744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57C7-D158-44E8-8275-34079DBFE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FF7B-1449-4B99-8E5C-194D19ED2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Zero N has more stable yields over time than full N rates</a:t>
            </a:r>
          </a:p>
          <a:p>
            <a:endParaRPr lang="en-US" dirty="0"/>
          </a:p>
          <a:p>
            <a:r>
              <a:rPr lang="en-US" dirty="0"/>
              <a:t>All slopes at the Full N are increasing except for Urbana SC, however the slope of that regression is insignificant (p value = 0.94)</a:t>
            </a:r>
          </a:p>
          <a:p>
            <a:endParaRPr lang="en-US" dirty="0"/>
          </a:p>
          <a:p>
            <a:r>
              <a:rPr lang="en-US" dirty="0"/>
              <a:t>Slopes at Zero N are inconsistent, but tend to be highly correlated with soil N characteristics </a:t>
            </a:r>
          </a:p>
        </p:txBody>
      </p:sp>
    </p:spTree>
    <p:extLst>
      <p:ext uri="{BB962C8B-B14F-4D97-AF65-F5344CB8AC3E}">
        <p14:creationId xmlns:p14="http://schemas.microsoft.com/office/powerpoint/2010/main" val="3746692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D6BA-DA88-4232-9939-9B541A99A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slide- you were right about the cv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435B5E-0E25-4C5A-BF07-6DE7CFA67C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5180" y="1750124"/>
            <a:ext cx="5641640" cy="4351338"/>
          </a:xfrm>
        </p:spPr>
      </p:pic>
    </p:spTree>
    <p:extLst>
      <p:ext uri="{BB962C8B-B14F-4D97-AF65-F5344CB8AC3E}">
        <p14:creationId xmlns:p14="http://schemas.microsoft.com/office/powerpoint/2010/main" val="216631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0876B-F189-494A-847C-DC4E95E01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722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Is the yield response to N increasing over time?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9B6AD39-1CA3-46AF-9FB3-1ACC0AE92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243" y="1082352"/>
            <a:ext cx="4504762" cy="5428571"/>
          </a:xfrm>
          <a:prstGeom prst="rect">
            <a:avLst/>
          </a:prstGeom>
        </p:spPr>
      </p:pic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5B514528-B613-4E1B-B20F-34451AE00F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8819679"/>
              </p:ext>
            </p:extLst>
          </p:nvPr>
        </p:nvGraphicFramePr>
        <p:xfrm>
          <a:off x="5318448" y="2259216"/>
          <a:ext cx="6101185" cy="27505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0237">
                  <a:extLst>
                    <a:ext uri="{9D8B030D-6E8A-4147-A177-3AD203B41FA5}">
                      <a16:colId xmlns:a16="http://schemas.microsoft.com/office/drawing/2014/main" val="3694033613"/>
                    </a:ext>
                  </a:extLst>
                </a:gridCol>
                <a:gridCol w="1220237">
                  <a:extLst>
                    <a:ext uri="{9D8B030D-6E8A-4147-A177-3AD203B41FA5}">
                      <a16:colId xmlns:a16="http://schemas.microsoft.com/office/drawing/2014/main" val="1984729209"/>
                    </a:ext>
                  </a:extLst>
                </a:gridCol>
                <a:gridCol w="1220237">
                  <a:extLst>
                    <a:ext uri="{9D8B030D-6E8A-4147-A177-3AD203B41FA5}">
                      <a16:colId xmlns:a16="http://schemas.microsoft.com/office/drawing/2014/main" val="359293971"/>
                    </a:ext>
                  </a:extLst>
                </a:gridCol>
                <a:gridCol w="1220237">
                  <a:extLst>
                    <a:ext uri="{9D8B030D-6E8A-4147-A177-3AD203B41FA5}">
                      <a16:colId xmlns:a16="http://schemas.microsoft.com/office/drawing/2014/main" val="3060564083"/>
                    </a:ext>
                  </a:extLst>
                </a:gridCol>
                <a:gridCol w="1220237">
                  <a:extLst>
                    <a:ext uri="{9D8B030D-6E8A-4147-A177-3AD203B41FA5}">
                      <a16:colId xmlns:a16="http://schemas.microsoft.com/office/drawing/2014/main" val="2585115922"/>
                    </a:ext>
                  </a:extLst>
                </a:gridCol>
              </a:tblGrid>
              <a:tr h="456958">
                <a:tc>
                  <a:txBody>
                    <a:bodyPr/>
                    <a:lstStyle/>
                    <a:p>
                      <a:r>
                        <a:rPr lang="en-US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change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 </a:t>
                      </a:r>
                    </a:p>
                    <a:p>
                      <a:r>
                        <a:rPr lang="en-US" dirty="0"/>
                        <a:t>Dev. change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Slope </a:t>
                      </a:r>
                    </a:p>
                    <a:p>
                      <a:r>
                        <a:rPr lang="en-US" dirty="0"/>
                        <a:t>Bu/A/</a:t>
                      </a:r>
                      <a:r>
                        <a:rPr lang="en-US" dirty="0" err="1"/>
                        <a:t>yr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432714"/>
                  </a:ext>
                </a:extLst>
              </a:tr>
              <a:tr h="465323">
                <a:tc>
                  <a:txBody>
                    <a:bodyPr/>
                    <a:lstStyle/>
                    <a:p>
                      <a:r>
                        <a:rPr lang="en-US" dirty="0"/>
                        <a:t>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054908"/>
                  </a:ext>
                </a:extLst>
              </a:tr>
              <a:tr h="456958">
                <a:tc>
                  <a:txBody>
                    <a:bodyPr/>
                    <a:lstStyle/>
                    <a:p>
                      <a:r>
                        <a:rPr lang="en-US" dirty="0"/>
                        <a:t>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3412874"/>
                  </a:ext>
                </a:extLst>
              </a:tr>
              <a:tr h="456958">
                <a:tc>
                  <a:txBody>
                    <a:bodyPr/>
                    <a:lstStyle/>
                    <a:p>
                      <a:r>
                        <a:rPr lang="en-US" dirty="0"/>
                        <a:t>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8013110"/>
                  </a:ext>
                </a:extLst>
              </a:tr>
              <a:tr h="456958">
                <a:tc>
                  <a:txBody>
                    <a:bodyPr/>
                    <a:lstStyle/>
                    <a:p>
                      <a:r>
                        <a:rPr lang="en-US" dirty="0"/>
                        <a:t>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7256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1449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38EEF-1D66-468D-A76B-FFD186081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 of the slopes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180A3-3697-44E9-8125-6CD7820AA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07620" cy="6376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Slope ~ site + rotation + rate + site*rate + site*rotation + rate*rotation + 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D90B168-65F5-4FEA-9BEB-FCD06082BA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5696721"/>
              </p:ext>
            </p:extLst>
          </p:nvPr>
        </p:nvGraphicFramePr>
        <p:xfrm>
          <a:off x="2031999" y="2911359"/>
          <a:ext cx="812800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73190656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03764091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04989412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79977181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16368862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7476319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Sum sq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sq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signif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694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173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561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323.29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323.29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286.6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197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site*rate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36045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Site*rot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263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Rate*rot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654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16834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4372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CE0F9-1DA3-4856-9279-1345E52B4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099" y="322424"/>
            <a:ext cx="11353801" cy="717226"/>
          </a:xfrm>
        </p:spPr>
        <p:txBody>
          <a:bodyPr>
            <a:normAutofit fontScale="90000"/>
          </a:bodyPr>
          <a:lstStyle/>
          <a:p>
            <a:r>
              <a:rPr lang="en-US" dirty="0"/>
              <a:t>Is the slope of any of these regressions significant?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F4A77A-ACC4-4587-AA49-210C85AD5A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198" y="1039650"/>
            <a:ext cx="10972800" cy="5815697"/>
          </a:xfrm>
        </p:spPr>
      </p:pic>
    </p:spTree>
    <p:extLst>
      <p:ext uri="{BB962C8B-B14F-4D97-AF65-F5344CB8AC3E}">
        <p14:creationId xmlns:p14="http://schemas.microsoft.com/office/powerpoint/2010/main" val="170841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B0542-E3EF-41B9-8DC6-47DC84C43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604" y="365125"/>
            <a:ext cx="11977396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which rate if either is causing the increase and why?</a:t>
            </a:r>
            <a:br>
              <a:rPr lang="en-US" dirty="0">
                <a:solidFill>
                  <a:srgbClr val="0070C0"/>
                </a:solidFill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389505-A217-4006-9578-B6216DE40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311" y="1181100"/>
            <a:ext cx="12101689" cy="5676900"/>
          </a:xfrm>
        </p:spPr>
      </p:pic>
    </p:spTree>
    <p:extLst>
      <p:ext uri="{BB962C8B-B14F-4D97-AF65-F5344CB8AC3E}">
        <p14:creationId xmlns:p14="http://schemas.microsoft.com/office/powerpoint/2010/main" val="3793380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C6911-C018-4EE2-A9FA-DEB5E4F2E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en-US" dirty="0"/>
              <a:t>Summary of the slopes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C0D90CE-4115-43E0-8CFA-C783AE48C3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869" y="1078424"/>
            <a:ext cx="10905930" cy="5779576"/>
          </a:xfrm>
        </p:spPr>
      </p:pic>
    </p:spTree>
    <p:extLst>
      <p:ext uri="{BB962C8B-B14F-4D97-AF65-F5344CB8AC3E}">
        <p14:creationId xmlns:p14="http://schemas.microsoft.com/office/powerpoint/2010/main" val="391677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7618A-87D1-4095-AAA0-368A4CD42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6" y="365125"/>
            <a:ext cx="11989836" cy="1325563"/>
          </a:xfrm>
        </p:spPr>
        <p:txBody>
          <a:bodyPr/>
          <a:lstStyle/>
          <a:p>
            <a:r>
              <a:rPr lang="en-US" dirty="0"/>
              <a:t>Correlation of slope vs soil weather and </a:t>
            </a:r>
            <a:r>
              <a:rPr lang="en-US" dirty="0" err="1"/>
              <a:t>mang</a:t>
            </a:r>
            <a:r>
              <a:rPr lang="en-US" dirty="0"/>
              <a:t>. vars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5776C9-562B-44B0-9704-5BCFD0E3EC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245" y="1690688"/>
            <a:ext cx="11203297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65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7618A-87D1-4095-AAA0-368A4CD42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6" y="365125"/>
            <a:ext cx="11989836" cy="1325563"/>
          </a:xfrm>
        </p:spPr>
        <p:txBody>
          <a:bodyPr/>
          <a:lstStyle/>
          <a:p>
            <a:r>
              <a:rPr lang="en-US" dirty="0"/>
              <a:t>Correlation of slope vs soil weather and </a:t>
            </a:r>
            <a:r>
              <a:rPr lang="en-US" dirty="0" err="1"/>
              <a:t>mang</a:t>
            </a:r>
            <a:r>
              <a:rPr lang="en-US" dirty="0"/>
              <a:t>. vars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4BE9C18-6FE6-4870-A183-A57712C7D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76" y="1520274"/>
            <a:ext cx="11934495" cy="497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765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CF520-9ECA-47F8-8D64-6A86DFB5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233" y="365125"/>
            <a:ext cx="11737909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Is variability per rate equal?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2C93E6C-5DC9-4AA5-8B66-836F68EFF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1638" y="1773405"/>
            <a:ext cx="5305097" cy="4719470"/>
          </a:xfrm>
        </p:spPr>
      </p:pic>
    </p:spTree>
    <p:extLst>
      <p:ext uri="{BB962C8B-B14F-4D97-AF65-F5344CB8AC3E}">
        <p14:creationId xmlns:p14="http://schemas.microsoft.com/office/powerpoint/2010/main" val="2664314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365</Words>
  <Application>Microsoft Office PowerPoint</Application>
  <PresentationFormat>Widescreen</PresentationFormat>
  <Paragraphs>92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Original Questions/hypothesis</vt:lpstr>
      <vt:lpstr>Is the yield response to N increasing over time?</vt:lpstr>
      <vt:lpstr>Statistical analysis of the slopes </vt:lpstr>
      <vt:lpstr>Is the slope of any of these regressions significant? </vt:lpstr>
      <vt:lpstr>which rate if either is causing the increase and why? </vt:lpstr>
      <vt:lpstr>Summary of the slopes </vt:lpstr>
      <vt:lpstr>Correlation of slope vs soil weather and mang. vars</vt:lpstr>
      <vt:lpstr>Correlation of slope vs soil weather and mang. vars</vt:lpstr>
      <vt:lpstr>Is variability per rate equal?</vt:lpstr>
      <vt:lpstr>Summary</vt:lpstr>
      <vt:lpstr>Bonus slide- you were right about the cv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Original Questions/hypothesis</dc:title>
  <dc:creator>Mitch Baum</dc:creator>
  <cp:lastModifiedBy>Nichols, Virginia A [AGRON]</cp:lastModifiedBy>
  <cp:revision>5</cp:revision>
  <dcterms:created xsi:type="dcterms:W3CDTF">2021-01-13T18:19:38Z</dcterms:created>
  <dcterms:modified xsi:type="dcterms:W3CDTF">2021-01-19T23:10:59Z</dcterms:modified>
</cp:coreProperties>
</file>

<file path=docProps/thumbnail.jpeg>
</file>